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9" r:id="rId3"/>
    <p:sldId id="382" r:id="rId4"/>
    <p:sldId id="395" r:id="rId5"/>
    <p:sldId id="383" r:id="rId6"/>
    <p:sldId id="396" r:id="rId7"/>
    <p:sldId id="394" r:id="rId8"/>
    <p:sldId id="387" r:id="rId9"/>
    <p:sldId id="388" r:id="rId1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Salemann" initials="JS" lastIdx="6" clrIdx="0">
    <p:extLst>
      <p:ext uri="{19B8F6BF-5375-455C-9EA6-DF929625EA0E}">
        <p15:presenceInfo xmlns:p15="http://schemas.microsoft.com/office/powerpoint/2012/main" userId="Jennifer Sale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CC00"/>
    <a:srgbClr val="7B3294"/>
    <a:srgbClr val="376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3" autoAdjust="0"/>
    <p:restoredTop sz="86375" autoAdjust="0"/>
  </p:normalViewPr>
  <p:slideViewPr>
    <p:cSldViewPr snapToGrid="0">
      <p:cViewPr varScale="1">
        <p:scale>
          <a:sx n="99" d="100"/>
          <a:sy n="99" d="100"/>
        </p:scale>
        <p:origin x="25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D996E1F1-FB16-490F-B78B-56AAA6E2CA31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5"/>
            <a:ext cx="4028440" cy="351736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5"/>
            <a:ext cx="4028440" cy="351736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A436C620-6592-4D64-B98C-D3A402FE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7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Missing curb ramps at crosswalks in residential neighborhood of Sedro-Woolley at northwest corner of State and Township (near bus stop at Township and State).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C620-6592-4D64-B98C-D3A402FE51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C620-6592-4D64-B98C-D3A402FE51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6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C620-6592-4D64-B98C-D3A402FE5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1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C620-6592-4D64-B98C-D3A402FE5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8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C620-6592-4D64-B98C-D3A402FE51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36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C620-6592-4D64-B98C-D3A402FE5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5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C620-6592-4D64-B98C-D3A402FE51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4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C620-6592-4D64-B98C-D3A402FE51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1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C620-6592-4D64-B98C-D3A402FE51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CB4B7-2344-4BEF-A1CD-A34BD7436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8D92F-218B-438C-888A-E9EBEF148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7465C-42EE-4F05-BEFD-8AD8E52B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6BF2-4C42-4E30-B4F2-C86E6CAFAF5A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DF0C5-ECE9-4554-AC0A-CFD4B91D8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E7843-6ACB-4942-81E8-B0F7FA6D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rgbClr val="376392"/>
                </a:solidFill>
                <a:latin typeface="Century Gothic" panose="020B0502020202020204" pitchFamily="34" charset="0"/>
              </a:defRPr>
            </a:lvl1pPr>
          </a:lstStyle>
          <a:p>
            <a:fld id="{1EFE298C-AE77-45E6-8C56-37B421466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6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F38A-DF10-4F6F-A60A-DF36DAF2D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CB5B5-91F8-4EDB-9A93-AAD69733E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A4EFF-A404-46C2-A1E0-06A7D961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000F-B9EB-4E89-825C-FBB911D226EB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F2C34-4110-4339-917F-4A9D0985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C63B1-8031-4600-A689-01EF18F9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4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AC24D-AC63-4182-808E-2DB2022A4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57F50-D100-46D2-8C31-F6105EF73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512EF-564C-4DC9-86EA-88B5FFFD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7743-C87F-47D0-A362-36BBB667F0EC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77C0E-BF83-4421-A0E8-1B2326C3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5EE97-97C1-4B1D-B986-66F33C25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3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DB2B-E28E-4935-8E32-E8D3CA9F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07132-92F9-45C4-944E-76ED8A143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CE081-DE38-4CF9-8D9A-8FDF8FDD6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49F-C363-47B0-9A91-0B3636CB727F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C543C-A927-4429-9CB3-4D96AE73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C9A13-BF2A-4C0E-81BB-4C896A3F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2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FA28-B6F8-47A9-9951-FAB127566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83D7F-C800-4CA6-9DD4-E098FE81C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C51D3-A163-445D-A336-BA007D5AF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A517-3BE4-461F-AC86-1A0A7DC7DDBB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2A55-5282-4A08-98FE-477DADCD5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23607-C228-4F49-A514-24503A00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E38A3-E20A-46EE-9098-479AB0DA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8F190-2FB4-47D2-AFB9-7FCF9F3AD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60926-2ABC-4738-A1A4-B1DF9D9C2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992A6-296D-42A2-B12A-31F86451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B146-DE36-4D31-9CCD-73769D9EE860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C8BE3-7807-46F9-95F3-9514370AD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BAAC4-7DF4-4BB2-8451-28FE28A6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6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E24E-9139-4ADC-8801-646239FE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3A022-38A0-4C45-835C-BCC927A9B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D1D87-BF85-432F-8D4A-62B00FA6A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F63C9-597E-433A-AA81-3394E85FA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44694-CE00-4301-A23E-4315912F5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4CFB8-B08B-44CE-8DD1-7273BDDC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1E15-D35D-4264-8448-0655119A0D65}" type="datetime1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8601C-599A-4704-ADD9-559CF5A2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CDFE6A-7444-4160-8ABA-62D40EA6F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7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94C4C-DEDD-40B6-BB06-211BF5C14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93A4-BB7F-43AB-AD47-FACE2AFB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E3CD-80D9-4B5D-A9D9-CE38B7CE4E66}" type="datetime1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59046-2AD7-465A-8260-40C0ACEAC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5F2BE-8D55-48BC-A690-125075780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2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5B9BE-2B5F-43A0-8041-1E6691008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6D1A-94BC-43D6-B732-8A29683EC582}" type="datetime1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984B7-A4B8-4188-B0E2-0599C0D8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415C8-7B62-4028-8223-FB2AF26C1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8DA5-1638-4D07-A874-D758E31E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65654-0682-4F09-8982-7AC49B86D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997F7-78AC-4212-BCED-57CD01113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1881F-1732-431C-97C5-45B3C8E9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C001-D44F-4620-95D8-1629CBC3A3F2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B73EC-0BB5-444B-9F92-27E05895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FF800-2BCE-4F21-8687-8C952E16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0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927E4-AE54-48BA-B022-D3E1DE52E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D700B-6D0E-4F1F-91A8-8E60191C7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AE44B-9013-47B3-844D-C476DB5F0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E7F3E-3809-4A6D-BF51-E3E9142CC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2884-30A4-48BB-BC19-CE073A81F89E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ECC3F-46F0-4061-98B8-BE53F650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5A173-D3F8-458F-9042-2D1CBF1A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7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25A37C-CED0-4E75-A1A3-1C95DB35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D9624-3823-4285-9358-68E4992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F03B-6765-4713-A602-F38C40292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11/05/2020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1CFA2-7A81-4109-9EA5-C44DA2980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FD5BE-C490-49C9-9C91-748203A14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E298C-AE77-45E6-8C56-37B4214664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4C8BB6-220F-4875-B5D1-A139ED72DFF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3594" y="185738"/>
            <a:ext cx="3261643" cy="5608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A8A4E9-C605-4B8A-BD53-1E246258B91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610277" y="136525"/>
            <a:ext cx="2408129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7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45BD-CB11-438B-B415-4757AEEE9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737046"/>
            <a:ext cx="9144000" cy="825391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ADA Advisory Group Meeting #3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AD794-B1B5-44F4-9308-E7D0E8E4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3108" y="6356350"/>
            <a:ext cx="2743200" cy="365125"/>
          </a:xfrm>
        </p:spPr>
        <p:txBody>
          <a:bodyPr/>
          <a:lstStyle/>
          <a:p>
            <a:fld id="{1EFE298C-AE77-45E6-8C56-37B4214664D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6F01C9-4FD4-4B5B-A1FE-A5021597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1695" y="3627551"/>
            <a:ext cx="9928604" cy="598571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Tuesday, January 19, 2021	 </a:t>
            </a:r>
          </a:p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4:00-5:00pm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3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45BD-CB11-438B-B415-4757AEEE9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6" y="1220934"/>
            <a:ext cx="9144000" cy="77564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AD794-B1B5-44F4-9308-E7D0E8E4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6F01C9-4FD4-4B5B-A1FE-A5021597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423" y="2457342"/>
            <a:ext cx="9144000" cy="343824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Remaining Meetings and Tasks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Barrier Prioritization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Buildings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Parks and Trails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Public Comments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Next AAG Meeting</a:t>
            </a:r>
          </a:p>
        </p:txBody>
      </p:sp>
    </p:spTree>
    <p:extLst>
      <p:ext uri="{BB962C8B-B14F-4D97-AF65-F5344CB8AC3E}">
        <p14:creationId xmlns:p14="http://schemas.microsoft.com/office/powerpoint/2010/main" val="186228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45BD-CB11-438B-B415-4757AEEE9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6" y="1220934"/>
            <a:ext cx="9144000" cy="77564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Remaining Meetings and Tasks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AD794-B1B5-44F4-9308-E7D0E8E4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6F01C9-4FD4-4B5B-A1FE-A5021597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4" y="2198826"/>
            <a:ext cx="10184529" cy="3960236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January 1/19: </a:t>
            </a:r>
            <a:r>
              <a:rPr lang="en-US" sz="2800" dirty="0"/>
              <a:t>Discuss buildings and parks high level prioritization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February: </a:t>
            </a:r>
            <a:r>
              <a:rPr lang="en-US" sz="2800" dirty="0"/>
              <a:t>NO MEETING as it falls just before draft plan deliverable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March 3/16: </a:t>
            </a:r>
            <a:r>
              <a:rPr lang="en-US" sz="2800" dirty="0"/>
              <a:t>Discuss draft plan content as part of wider public comment period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April 4/20: </a:t>
            </a:r>
            <a:r>
              <a:rPr lang="en-US" sz="2800" dirty="0"/>
              <a:t>Share final plan deliverable and discuss possible role of AAG for annual Plan updates as recommended in the Plan</a:t>
            </a:r>
            <a:endParaRPr lang="en-US" sz="2400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6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45BD-CB11-438B-B415-4757AEEE9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0754"/>
            <a:ext cx="9144000" cy="77564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Building Evaluation Checklists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AD794-B1B5-44F4-9308-E7D0E8E4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19E78-DE5E-46F2-8773-FD816D812929}"/>
              </a:ext>
            </a:extLst>
          </p:cNvPr>
          <p:cNvSpPr txBox="1"/>
          <p:nvPr/>
        </p:nvSpPr>
        <p:spPr>
          <a:xfrm>
            <a:off x="128337" y="1912078"/>
            <a:ext cx="11225463" cy="397031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/>
              <a:t>Approach and Entrance Exterior to Facility</a:t>
            </a:r>
            <a:r>
              <a:rPr lang="en-US" sz="2400" dirty="0"/>
              <a:t>: parking, routes, doors, ramps, curb ramps, steps</a:t>
            </a:r>
          </a:p>
          <a:p>
            <a:pPr lvl="1" algn="l"/>
            <a:endParaRPr lang="en-US" sz="24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/>
              <a:t>Access Interior to Facility</a:t>
            </a:r>
            <a:r>
              <a:rPr lang="en-US" sz="2400" dirty="0"/>
              <a:t>: routes, built-in objects (counters), seating, doors</a:t>
            </a:r>
          </a:p>
          <a:p>
            <a:pPr lvl="1" algn="l"/>
            <a:endParaRPr lang="en-US" sz="24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/>
              <a:t>Restrooms and Showers: </a:t>
            </a:r>
            <a:r>
              <a:rPr lang="en-US" sz="2400" dirty="0"/>
              <a:t>doors/signs, plumbing fixtures, soap dispensers, hand dryers, grab bars</a:t>
            </a:r>
          </a:p>
          <a:p>
            <a:pPr lvl="1" algn="l">
              <a:lnSpc>
                <a:spcPct val="150000"/>
              </a:lnSpc>
            </a:pPr>
            <a:endParaRPr lang="en-US" sz="24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/>
              <a:t>Other Amenities and Emergency Services: </a:t>
            </a:r>
            <a:r>
              <a:rPr lang="en-US" sz="2400" dirty="0"/>
              <a:t>drinking fountains, telephones, fire alarms</a:t>
            </a:r>
          </a:p>
        </p:txBody>
      </p:sp>
    </p:spTree>
    <p:extLst>
      <p:ext uri="{BB962C8B-B14F-4D97-AF65-F5344CB8AC3E}">
        <p14:creationId xmlns:p14="http://schemas.microsoft.com/office/powerpoint/2010/main" val="19361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45BD-CB11-438B-B415-4757AEEE9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0754"/>
            <a:ext cx="9144000" cy="77564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Buildings Barrier Prioritization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AD794-B1B5-44F4-9308-E7D0E8E4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E9B141-38E4-4EF5-996F-0E651F56E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978244"/>
              </p:ext>
            </p:extLst>
          </p:nvPr>
        </p:nvGraphicFramePr>
        <p:xfrm>
          <a:off x="2455984" y="2133600"/>
          <a:ext cx="7280031" cy="4044465"/>
        </p:xfrm>
        <a:graphic>
          <a:graphicData uri="http://schemas.openxmlformats.org/drawingml/2006/table">
            <a:tbl>
              <a:tblPr firstRow="1" firstCol="1" bandRow="1"/>
              <a:tblGrid>
                <a:gridCol w="4100078">
                  <a:extLst>
                    <a:ext uri="{9D8B030D-6E8A-4147-A177-3AD203B41FA5}">
                      <a16:colId xmlns:a16="http://schemas.microsoft.com/office/drawing/2014/main" val="2572279493"/>
                    </a:ext>
                  </a:extLst>
                </a:gridCol>
                <a:gridCol w="3179953">
                  <a:extLst>
                    <a:ext uri="{9D8B030D-6E8A-4147-A177-3AD203B41FA5}">
                      <a16:colId xmlns:a16="http://schemas.microsoft.com/office/drawing/2014/main" val="2595621124"/>
                    </a:ext>
                  </a:extLst>
                </a:gridCol>
              </a:tblGrid>
              <a:tr h="449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BUILDING NAME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639467"/>
                  </a:ext>
                </a:extLst>
              </a:tr>
              <a:tr h="4493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City Hall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204901"/>
                  </a:ext>
                </a:extLst>
              </a:tr>
              <a:tr h="4493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Center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384958"/>
                  </a:ext>
                </a:extLst>
              </a:tr>
              <a:tr h="4493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Senior Center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64251"/>
                  </a:ext>
                </a:extLst>
              </a:tr>
              <a:tr h="4493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Library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715981"/>
                  </a:ext>
                </a:extLst>
              </a:tr>
              <a:tr h="4493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Union Cemetery Bathrooms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795817"/>
                  </a:ext>
                </a:extLst>
              </a:tr>
              <a:tr h="4493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Sedro-Woolley Museum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79724"/>
                  </a:ext>
                </a:extLst>
              </a:tr>
              <a:tr h="4493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(Old) City Library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106434"/>
                  </a:ext>
                </a:extLst>
              </a:tr>
              <a:tr h="4493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Fire Station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01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20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45BD-CB11-438B-B415-4757AEEE9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0754"/>
            <a:ext cx="9144000" cy="77564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Parks and Trails Evaluation Checklists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AD794-B1B5-44F4-9308-E7D0E8E4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19E78-DE5E-46F2-8773-FD816D812929}"/>
              </a:ext>
            </a:extLst>
          </p:cNvPr>
          <p:cNvSpPr txBox="1"/>
          <p:nvPr/>
        </p:nvSpPr>
        <p:spPr>
          <a:xfrm>
            <a:off x="128337" y="2260879"/>
            <a:ext cx="11225463" cy="360098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/>
              <a:t>Accessible Approach and Entrance</a:t>
            </a:r>
            <a:r>
              <a:rPr lang="en-US" sz="2400" dirty="0"/>
              <a:t>: typically, from the identified accessible parking spaces to the accessible activity, playground, court, field, shelter, etc.</a:t>
            </a:r>
          </a:p>
          <a:p>
            <a:pPr lvl="1" algn="l"/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Access To Goods and Services</a:t>
            </a:r>
            <a:r>
              <a:rPr lang="en-US" sz="2400" dirty="0"/>
              <a:t>: play components, public and team seating, route between features, picnic table, fire grills, utility hook-ups, etc.</a:t>
            </a:r>
          </a:p>
          <a:p>
            <a:pPr lvl="1" algn="l"/>
            <a:endParaRPr lang="en-US" sz="24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/>
              <a:t>Access to Public Toilet Rooms: </a:t>
            </a:r>
            <a:r>
              <a:rPr lang="en-US" sz="2400" dirty="0"/>
              <a:t>multi-stall and unisex</a:t>
            </a:r>
          </a:p>
          <a:p>
            <a:pPr lvl="1" algn="l">
              <a:lnSpc>
                <a:spcPct val="150000"/>
              </a:lnSpc>
            </a:pPr>
            <a:endParaRPr lang="en-US" sz="24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/>
              <a:t>Other Amenities and Emergency Services: </a:t>
            </a:r>
            <a:r>
              <a:rPr lang="en-US" sz="2400" dirty="0"/>
              <a:t>drinking fountains, telephones</a:t>
            </a:r>
          </a:p>
        </p:txBody>
      </p:sp>
    </p:spTree>
    <p:extLst>
      <p:ext uri="{BB962C8B-B14F-4D97-AF65-F5344CB8AC3E}">
        <p14:creationId xmlns:p14="http://schemas.microsoft.com/office/powerpoint/2010/main" val="425061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45BD-CB11-438B-B415-4757AEEE9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0754"/>
            <a:ext cx="9144000" cy="77564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Parks and Trails Barrier Prioritization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AD794-B1B5-44F4-9308-E7D0E8E4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07AD04-AC6E-4C21-B69D-E2B87FC65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21122"/>
              </p:ext>
            </p:extLst>
          </p:nvPr>
        </p:nvGraphicFramePr>
        <p:xfrm>
          <a:off x="2760785" y="1947042"/>
          <a:ext cx="6670430" cy="4591870"/>
        </p:xfrm>
        <a:graphic>
          <a:graphicData uri="http://schemas.openxmlformats.org/drawingml/2006/table">
            <a:tbl>
              <a:tblPr firstRow="1" firstCol="1" bandRow="1"/>
              <a:tblGrid>
                <a:gridCol w="4647384">
                  <a:extLst>
                    <a:ext uri="{9D8B030D-6E8A-4147-A177-3AD203B41FA5}">
                      <a16:colId xmlns:a16="http://schemas.microsoft.com/office/drawing/2014/main" val="2246767033"/>
                    </a:ext>
                  </a:extLst>
                </a:gridCol>
                <a:gridCol w="2023046">
                  <a:extLst>
                    <a:ext uri="{9D8B030D-6E8A-4147-A177-3AD203B41FA5}">
                      <a16:colId xmlns:a16="http://schemas.microsoft.com/office/drawing/2014/main" val="2906150218"/>
                    </a:ext>
                  </a:extLst>
                </a:gridCol>
              </a:tblGrid>
              <a:tr h="396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845445"/>
                  </a:ext>
                </a:extLst>
              </a:tr>
              <a:tr h="49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Winnie Houser Park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264459"/>
                  </a:ext>
                </a:extLst>
              </a:tr>
              <a:tr h="49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Riverfront Park (including Interpretive Trail)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295331"/>
                  </a:ext>
                </a:extLst>
              </a:tr>
              <a:tr h="49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Memorial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871838"/>
                  </a:ext>
                </a:extLst>
              </a:tr>
              <a:tr h="49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Bingham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498928"/>
                  </a:ext>
                </a:extLst>
              </a:tr>
              <a:tr h="49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Hammer Heritage Square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49334"/>
                  </a:ext>
                </a:extLst>
              </a:tr>
              <a:tr h="49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Metcalf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772172"/>
                  </a:ext>
                </a:extLst>
              </a:tr>
              <a:tr h="49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Osborne Park &amp; Caboose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14258"/>
                  </a:ext>
                </a:extLst>
              </a:tr>
              <a:tr h="49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Lions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349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73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45BD-CB11-438B-B415-4757AEEE9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511"/>
            <a:ext cx="9144000" cy="77564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Public Comments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AD794-B1B5-44F4-9308-E7D0E8E4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2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45BD-CB11-438B-B415-4757AEEE9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511"/>
            <a:ext cx="9144000" cy="77564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Next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AD794-B1B5-44F4-9308-E7D0E8E4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8C-AE77-45E6-8C56-37B4214664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B8ED89BD-A33D-48A6-AB1D-2240C6950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2275" y="2911530"/>
            <a:ext cx="7567450" cy="2480441"/>
          </a:xfrm>
        </p:spPr>
        <p:txBody>
          <a:bodyPr>
            <a:noAutofit/>
          </a:bodyPr>
          <a:lstStyle/>
          <a:p>
            <a:pPr lvl="1" algn="l"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Tuesday, March 16, 2021 at 4pm via Zoom</a:t>
            </a:r>
          </a:p>
          <a:p>
            <a:pPr algn="l"/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0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  <a:ln w="38100">
          <a:noFill/>
        </a:ln>
      </a:spPr>
      <a:bodyPr wrap="square" rtlCol="0">
        <a:spAutoFit/>
      </a:bodyPr>
      <a:lstStyle>
        <a:defPPr algn="ctr">
          <a:defRPr sz="3000" b="1" dirty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367</Words>
  <Application>Microsoft Office PowerPoint</Application>
  <PresentationFormat>Widescreen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Office Theme</vt:lpstr>
      <vt:lpstr>ADA Advisory Group Meeting #3</vt:lpstr>
      <vt:lpstr>Agenda</vt:lpstr>
      <vt:lpstr>Remaining Meetings and Tasks</vt:lpstr>
      <vt:lpstr>Building Evaluation Checklists</vt:lpstr>
      <vt:lpstr>Buildings Barrier Prioritization</vt:lpstr>
      <vt:lpstr>Parks and Trails Evaluation Checklists</vt:lpstr>
      <vt:lpstr>Parks and Trails Barrier Prioritization</vt:lpstr>
      <vt:lpstr> Public Comments</vt:lpstr>
      <vt:lpstr>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Barrier  Public Outreach Workshop</dc:title>
  <dc:creator>Jennifer Salemann</dc:creator>
  <cp:lastModifiedBy>Bill Chambers</cp:lastModifiedBy>
  <cp:revision>277</cp:revision>
  <cp:lastPrinted>2020-11-06T00:13:49Z</cp:lastPrinted>
  <dcterms:created xsi:type="dcterms:W3CDTF">2020-02-03T23:29:22Z</dcterms:created>
  <dcterms:modified xsi:type="dcterms:W3CDTF">2021-01-12T22:27:23Z</dcterms:modified>
</cp:coreProperties>
</file>